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9" r:id="rId2"/>
    <p:sldId id="270" r:id="rId3"/>
    <p:sldId id="256" r:id="rId4"/>
    <p:sldId id="280" r:id="rId5"/>
    <p:sldId id="281" r:id="rId6"/>
    <p:sldId id="282" r:id="rId7"/>
    <p:sldId id="279" r:id="rId8"/>
    <p:sldId id="275" r:id="rId9"/>
    <p:sldId id="273" r:id="rId10"/>
    <p:sldId id="274" r:id="rId11"/>
    <p:sldId id="272" r:id="rId12"/>
    <p:sldId id="283" r:id="rId13"/>
    <p:sldId id="284" r:id="rId14"/>
    <p:sldId id="290" r:id="rId15"/>
    <p:sldId id="277" r:id="rId16"/>
    <p:sldId id="285" r:id="rId17"/>
    <p:sldId id="257" r:id="rId18"/>
    <p:sldId id="258" r:id="rId19"/>
    <p:sldId id="267" r:id="rId20"/>
    <p:sldId id="287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268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76" y="-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2F700-1BED-4E62-B66B-FEFD758E6D8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C758D-C8F9-467F-B912-D22242E7F2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128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064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315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605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392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843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270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358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987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394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331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175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549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9430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5056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8092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77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0752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670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3645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143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DF85C0-BD3E-4E22-A1F6-46859765077B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697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B0BE05-A962-2E83-98BA-67454B3E54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6C41EC7-5B8F-8B46-46C2-81C707DE12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FC76E1D-2CD2-768C-DFFD-633CF180E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A68D3D-9E7D-41A7-EE0F-E3DE63E7C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A88576B-3056-03B7-B076-2C28BBE94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465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7B95E29-7A23-9DD8-8885-FA194A0F7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62BA9B-A012-F469-149F-6B148CD68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4FFB6F5-DF54-8719-EF7C-37E7E3ECC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3894CFE-2754-3D02-111E-20F4F697D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FDEF528-DD8F-192A-6B55-C2829A31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791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EE5FCA-0DA7-9CDD-5636-D58D896EC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DB830A5-7798-22A1-0286-3DBDE97809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7355D2F-0543-7F10-B121-6D0F4A992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37E25DE-ECBB-9A3B-E864-615F0CC48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F4F408-0A26-D88A-2A3B-F88169174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662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D18FF4-2688-775D-B077-1D1028CC1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0CCE34B-DC70-44C6-75DC-4BCC3B33E0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AE49F17-F7BA-11E3-8586-87E104762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6E8D62F-CF89-FFC6-6D22-6F82DB4DE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C98317C-4D71-7A6E-86A2-28C335168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F3D15D9-50A3-9C8C-26C5-DB65B6903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146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DD4EC2-A35B-E370-1241-54DA99B30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16FF12-6CE3-E22F-2BB0-D9AA0E7D6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11D4516-323E-A658-EA80-C521D41E1A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8F4B893-B61B-5AF1-A169-6BC8C608CB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7CCF232-06EC-6EEE-DFCF-DA5B93B17D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A7C975FA-F7DD-95A7-9683-F63A0DC16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6657848-911D-C99C-5DA8-103583099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E5E3A1A3-158A-6109-65E1-E92DECE08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30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3FE39D-3471-7B0B-1011-B564727B2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414C43-BBBD-6A64-9710-A76205182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D178EDC-B2C4-4D0D-1021-0EC6F14B4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EBB101F-A749-5891-B634-AAF0C46B3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19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378BA12-6106-418B-6CDD-4EE3D8F33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AB5B176-35F5-777F-51F3-64D5CE34E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86380D1-69A2-8BA9-FB27-F2A7039E8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12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809BE2-CBE0-1EA8-EC11-7DAE34FCA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D0DA5EC-2053-C2D1-1C9E-301C93695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0844270-E9AB-026E-F2E9-7BB019FE1E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ED2F26A-D697-85D2-BB53-A7B8BDA7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359D9AB-243B-3F9A-009E-7A32B6831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898DEC3-1BF6-C67F-F05F-665C2A658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595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149DE7-96C3-66B8-CBAC-FE9758763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7054ACF-6ED0-16FB-9698-1C47F4BBC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ADB80B2-ED43-4D58-6A1B-E056B86511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EDF4D73-AED3-E9FB-851B-48F9952F4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64B9435-2B0A-CEE9-CD91-F48463CA8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2C196FC-7EEE-4FA2-0625-3C07FBC34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418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D67044-8F8A-0FC0-1AE3-6F207AF8B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B5D9661-5E38-56DD-585A-2ACF6A3DCB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6389BBC-CB53-82E7-D50A-B164B4123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3B6DA15-DDC0-6D12-3837-0455A225A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56C2494-B686-3E29-AC35-C9108410B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278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A1B61A7-C8F6-D0C7-448E-19B38DD4C5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B92774C-EEDC-1AA0-A2E4-2F852852B6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A53170-9539-2236-E928-C3103F552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5696583-363C-1ABF-70FB-C7FEEF534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11E6BCC-99F9-161F-DC49-B5CE0878C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699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88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4549">
              <a:lnSpc>
                <a:spcPts val="1143"/>
              </a:lnSpc>
            </a:pPr>
            <a:fld id="{81D60167-4931-47E6-BA6A-407CBD079E47}" type="slidenum">
              <a:rPr lang="ru-RU" spc="9" smtClean="0"/>
              <a:pPr marL="34549">
                <a:lnSpc>
                  <a:spcPts val="1143"/>
                </a:lnSpc>
              </a:pPr>
              <a:t>‹#›</a:t>
            </a:fld>
            <a:endParaRPr lang="ru-RU" spc="9" dirty="0"/>
          </a:p>
        </p:txBody>
      </p:sp>
    </p:spTree>
    <p:extLst>
      <p:ext uri="{BB962C8B-B14F-4D97-AF65-F5344CB8AC3E}">
        <p14:creationId xmlns:p14="http://schemas.microsoft.com/office/powerpoint/2010/main" val="54480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7BF985-F308-2C94-CB65-53BFFE0C0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40D7A21-83EE-ABB6-EFC3-595D3E426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786ACAA-3E51-00D1-25A4-DF0AE145D3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409D0-272F-40F2-AEF6-8B0489A9430F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FE98503-EC3D-4067-8BAC-E1CA49D85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D84997E-34F1-B7D3-54C0-E89A25B18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B534-D058-4BF9-BB90-2F1B906AB2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742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hyperlink" Target="https://promote.budget.gov.ru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41924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ru-RU" sz="1632" dirty="0" smtClean="0"/>
              <a:t> </a:t>
            </a:r>
            <a:endParaRPr sz="1632" dirty="0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385779" y="4494964"/>
            <a:ext cx="8703005" cy="1998278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r>
              <a:rPr lang="ru-RU" sz="2131" dirty="0" smtClean="0">
                <a:latin typeface="Arial"/>
                <a:cs typeface="Arial"/>
              </a:rPr>
              <a:t>Департамент инвестиционной и промышленной политики Томской области</a:t>
            </a:r>
          </a:p>
          <a:p>
            <a:pPr>
              <a:spcBef>
                <a:spcPts val="32"/>
              </a:spcBef>
            </a:pPr>
            <a:r>
              <a:rPr lang="ru-RU" sz="2131" dirty="0" smtClean="0">
                <a:latin typeface="Arial"/>
                <a:cs typeface="Arial"/>
              </a:rPr>
              <a:t>                                                  </a:t>
            </a: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 smtClean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r>
              <a:rPr lang="ru-RU" sz="2131" dirty="0">
                <a:latin typeface="Arial"/>
                <a:cs typeface="Arial"/>
              </a:rPr>
              <a:t> </a:t>
            </a:r>
            <a:r>
              <a:rPr lang="ru-RU" sz="2131" dirty="0" smtClean="0">
                <a:latin typeface="Arial"/>
                <a:cs typeface="Arial"/>
              </a:rPr>
              <a:t>                                                   2024 год</a:t>
            </a:r>
            <a:endParaRPr sz="213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923981" y="2229117"/>
            <a:ext cx="987292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accent6"/>
                </a:solidFill>
                <a:latin typeface="MyriadPro-SemiCn"/>
              </a:rPr>
              <a:t>Оформление заявки</a:t>
            </a:r>
          </a:p>
          <a:p>
            <a:pPr algn="ctr"/>
            <a:r>
              <a:rPr lang="ru-RU" sz="6000" b="1" dirty="0" smtClean="0">
                <a:solidFill>
                  <a:schemeClr val="accent6"/>
                </a:solidFill>
                <a:latin typeface="MyriadPro-SemiCn"/>
              </a:rPr>
              <a:t>на грант</a:t>
            </a:r>
            <a:endParaRPr lang="ru-RU" sz="6000" b="1" dirty="0">
              <a:solidFill>
                <a:schemeClr val="accent6"/>
              </a:solidFill>
              <a:latin typeface="MyriadPro-SemiCn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550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23995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Нормативные документы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60295" y="1785482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Приказ Минэкономразвития России от 26.03.2021 № 142 «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 утверждении требований к реализации мероприятий, осуществляемых субъектами Российской Федерации, бюджетам которых предоставляются субсидии на государственную поддержку малого и среднего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предпринимательства…»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Постановление Администрации Томской области                                от 03.09.2021 № 368а «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 утверждении Порядка предоставления из областного бюджета грантов в форме субсидии субъектам малого и среднего предпринимательства, включенным в реестр социальных предпринимателей, или субъектам малого и среднего предпринимательства, созданным физическими лицами в возрасте до 25 лет включительно»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90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974144" y="1819714"/>
            <a:ext cx="987292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6000" b="1" dirty="0" smtClean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ctr"/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  <a:latin typeface="MyriadPro-SemiCn"/>
              </a:rPr>
              <a:t>Требования к получателю гранта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40535" y="-12380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47165" y="1727013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субъект МСП </a:t>
            </a:r>
            <a:r>
              <a:rPr lang="ru-RU" dirty="0"/>
              <a:t>признан социальным </a:t>
            </a:r>
            <a:r>
              <a:rPr lang="ru-RU" dirty="0" smtClean="0"/>
              <a:t>предприятием, о чем внесены сведения </a:t>
            </a:r>
            <a:r>
              <a:rPr lang="ru-RU" dirty="0"/>
              <a:t>в единый реестр субъектов </a:t>
            </a:r>
            <a:r>
              <a:rPr lang="ru-RU" dirty="0" smtClean="0"/>
              <a:t>МСП </a:t>
            </a:r>
            <a:r>
              <a:rPr lang="ru-RU" dirty="0"/>
              <a:t>в период с 10 июля по 10 декабря текущего календарного </a:t>
            </a:r>
            <a:r>
              <a:rPr lang="ru-RU" dirty="0" smtClean="0"/>
              <a:t>года; </a:t>
            </a:r>
            <a:endParaRPr lang="ru-RU" dirty="0"/>
          </a:p>
          <a:p>
            <a:r>
              <a:rPr lang="ru-RU" dirty="0"/>
              <a:t>субъект </a:t>
            </a:r>
            <a:r>
              <a:rPr lang="ru-RU" dirty="0" smtClean="0"/>
              <a:t>МСП, </a:t>
            </a:r>
            <a:r>
              <a:rPr lang="ru-RU" b="1" dirty="0" smtClean="0"/>
              <a:t>впервые признанный социальным </a:t>
            </a:r>
            <a:r>
              <a:rPr lang="ru-RU" dirty="0" smtClean="0"/>
              <a:t>в 2024 году, прошел </a:t>
            </a:r>
            <a:r>
              <a:rPr lang="ru-RU" dirty="0"/>
              <a:t>обучение </a:t>
            </a:r>
            <a:r>
              <a:rPr lang="ru-RU" dirty="0" smtClean="0"/>
              <a:t>по обучающей или </a:t>
            </a:r>
            <a:r>
              <a:rPr lang="ru-RU" dirty="0"/>
              <a:t>акселерационной </a:t>
            </a:r>
            <a:r>
              <a:rPr lang="ru-RU" dirty="0" smtClean="0"/>
              <a:t>программе. Для субъектов МСП, </a:t>
            </a:r>
            <a:r>
              <a:rPr lang="ru-RU" b="1" dirty="0" smtClean="0"/>
              <a:t>подтвердивших </a:t>
            </a:r>
            <a:r>
              <a:rPr lang="ru-RU" b="1" dirty="0"/>
              <a:t>статус </a:t>
            </a:r>
            <a:r>
              <a:rPr lang="ru-RU" dirty="0"/>
              <a:t>социального </a:t>
            </a:r>
            <a:r>
              <a:rPr lang="ru-RU" dirty="0" smtClean="0"/>
              <a:t>предприятия в 2024 году, прохождение обучения не требуется</a:t>
            </a: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Социальное предприятие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38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74058" y="1718049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заявителю на </a:t>
            </a:r>
            <a:r>
              <a:rPr lang="ru-RU" dirty="0"/>
              <a:t>дату подачи документов </a:t>
            </a:r>
            <a:r>
              <a:rPr lang="ru-RU" dirty="0" smtClean="0"/>
              <a:t>на получение </a:t>
            </a:r>
            <a:r>
              <a:rPr lang="ru-RU" dirty="0"/>
              <a:t>гранта </a:t>
            </a:r>
            <a:r>
              <a:rPr lang="ru-RU" dirty="0" smtClean="0"/>
              <a:t>должно быть менее 25 лет</a:t>
            </a:r>
          </a:p>
          <a:p>
            <a:r>
              <a:rPr lang="ru-RU" dirty="0" smtClean="0"/>
              <a:t>заявитель должен быть зарегистрирован </a:t>
            </a:r>
            <a:r>
              <a:rPr lang="ru-RU" dirty="0"/>
              <a:t>в качестве индивидуального предпринимателя или юридического лица, доля (суммарная доля) участия в уставном (складочном, акционерном) капитале которых одного или нескольких физических лиц в возрасте до 25 лет включительно превышает 50 </a:t>
            </a:r>
            <a:r>
              <a:rPr lang="ru-RU" dirty="0" smtClean="0"/>
              <a:t>процентов </a:t>
            </a:r>
            <a:endParaRPr lang="ru-RU" dirty="0"/>
          </a:p>
          <a:p>
            <a:r>
              <a:rPr lang="ru-RU" dirty="0" smtClean="0"/>
              <a:t>заявитель прошел </a:t>
            </a:r>
            <a:r>
              <a:rPr lang="ru-RU" dirty="0"/>
              <a:t>обучение в рамках обучающей программы или акселерационной программы в течение года до даты подачи документов для получения </a:t>
            </a:r>
            <a:r>
              <a:rPr lang="ru-RU" dirty="0" smtClean="0"/>
              <a:t>гранта </a:t>
            </a:r>
            <a:r>
              <a:rPr lang="ru-RU" dirty="0"/>
              <a:t>по направлению осуществления предпринимательской деятельности </a:t>
            </a:r>
            <a:r>
              <a:rPr lang="ru-RU" dirty="0" smtClean="0"/>
              <a:t> </a:t>
            </a: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Молодой предприниматель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760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13641" y="0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14081" y="1383031"/>
            <a:ext cx="10515600" cy="508745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5600" dirty="0" smtClean="0"/>
              <a:t>Реализует </a:t>
            </a:r>
            <a:r>
              <a:rPr lang="ru-RU" sz="5600" dirty="0"/>
              <a:t>проект в сфере предпринимательской деятельности на территории Томской области по одному из следующих видов экономической </a:t>
            </a:r>
            <a:r>
              <a:rPr lang="ru-RU" sz="5600" dirty="0" smtClean="0"/>
              <a:t>деятельности:</a:t>
            </a:r>
          </a:p>
          <a:p>
            <a:r>
              <a:rPr lang="ru-RU" sz="5600" dirty="0"/>
              <a:t>Раздел A. Сельское, лесное хозяйство, охота, рыболовство и рыбоводство. </a:t>
            </a:r>
          </a:p>
          <a:p>
            <a:r>
              <a:rPr lang="ru-RU" sz="5600" dirty="0"/>
              <a:t>Раздел B. Добыча полезных ископаемых. </a:t>
            </a:r>
          </a:p>
          <a:p>
            <a:r>
              <a:rPr lang="ru-RU" sz="5600" dirty="0"/>
              <a:t>Раздел C. Обрабатывающие производства (за исключением подкласса 25.4 класса 25). </a:t>
            </a:r>
          </a:p>
          <a:p>
            <a:r>
              <a:rPr lang="ru-RU" sz="5600" dirty="0"/>
              <a:t>Раздел D. Обеспечение электрической энергией, газом и паром; кондиционирование воздуха. </a:t>
            </a:r>
          </a:p>
          <a:p>
            <a:r>
              <a:rPr lang="ru-RU" sz="5600" dirty="0"/>
              <a:t>Раздел E. Водоснабжение; водоотведение, организация сбора и утилизации отходов, деятельность по ликвидации загрязнений. </a:t>
            </a:r>
          </a:p>
          <a:p>
            <a:r>
              <a:rPr lang="ru-RU" sz="5600" dirty="0"/>
              <a:t>Раздел F. Строительство. </a:t>
            </a:r>
          </a:p>
          <a:p>
            <a:r>
              <a:rPr lang="ru-RU" sz="5600" dirty="0"/>
              <a:t>Класс 45.2 раздела G. Техническое обслуживание и ремонт автотранспортных средств. </a:t>
            </a:r>
          </a:p>
          <a:p>
            <a:r>
              <a:rPr lang="ru-RU" sz="5600" dirty="0"/>
              <a:t>Раздел H. Транспортировка и хранение. </a:t>
            </a:r>
          </a:p>
          <a:p>
            <a:r>
              <a:rPr lang="ru-RU" sz="5600" dirty="0"/>
              <a:t>Раздел I. Деятельность гостиниц и предприятий общественного питания. </a:t>
            </a:r>
          </a:p>
          <a:p>
            <a:r>
              <a:rPr lang="ru-RU" sz="5600" dirty="0"/>
              <a:t>Раздел J. Деятельность в области информации и связи. </a:t>
            </a:r>
          </a:p>
          <a:p>
            <a:r>
              <a:rPr lang="ru-RU" sz="5600" dirty="0"/>
              <a:t>Классы 71, 72, 74, 75 раздела M. Деятельность профессиональная, научная и техническая. </a:t>
            </a:r>
            <a:endParaRPr lang="ru-RU" sz="5600" dirty="0" smtClean="0"/>
          </a:p>
          <a:p>
            <a:r>
              <a:rPr lang="ru-RU" sz="5600" dirty="0"/>
              <a:t>Класс 79 раздела N. Деятельность туристических агентств и прочих организаций, предоставляющих услуги в сфере </a:t>
            </a:r>
            <a:r>
              <a:rPr lang="ru-RU" sz="5600" dirty="0" smtClean="0"/>
              <a:t>туризма (только в отношении внутреннего туризма)</a:t>
            </a:r>
            <a:endParaRPr lang="ru-RU" sz="5600" dirty="0"/>
          </a:p>
          <a:p>
            <a:r>
              <a:rPr lang="ru-RU" sz="5600" dirty="0"/>
              <a:t>Раздел P. Образование. </a:t>
            </a:r>
          </a:p>
          <a:p>
            <a:r>
              <a:rPr lang="ru-RU" sz="5600" dirty="0"/>
              <a:t>Раздел Q. Деятельность в области здравоохранения и социальных услуг. </a:t>
            </a:r>
          </a:p>
          <a:p>
            <a:r>
              <a:rPr lang="ru-RU" sz="5600" dirty="0"/>
              <a:t>Раздел R. Деятельность в области культуры, спорта, организации досуга и развлечений. </a:t>
            </a:r>
          </a:p>
          <a:p>
            <a:r>
              <a:rPr lang="ru-RU" sz="5600" dirty="0"/>
              <a:t>Классы 95 и 96 раздела S. Предоставление прочих видов услуг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Молодой предприниматель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190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40536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642448" y="1900396"/>
            <a:ext cx="987292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6000" b="1" dirty="0" smtClean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ctr"/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  <a:latin typeface="MyriadPro-SemiCn"/>
              </a:rPr>
              <a:t>Условия предоставления гранта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769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Размер гранта</a:t>
            </a: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721658" y="1897342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ru-RU" sz="3600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14400" dirty="0">
                <a:solidFill>
                  <a:srgbClr val="0070C0"/>
                </a:solidFill>
              </a:rPr>
              <a:t>о</a:t>
            </a:r>
            <a:r>
              <a:rPr lang="ru-RU" sz="14400" dirty="0" smtClean="0">
                <a:solidFill>
                  <a:srgbClr val="0070C0"/>
                </a:solidFill>
              </a:rPr>
              <a:t>т 100 тыс. руб. до 500 тыс. руб.</a:t>
            </a:r>
          </a:p>
          <a:p>
            <a:pPr marL="0" indent="0" algn="ctr">
              <a:buNone/>
            </a:pPr>
            <a:endParaRPr lang="ru-RU" sz="36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ru-RU" sz="11200" b="1" dirty="0" smtClean="0"/>
              <a:t>Обязательное условие </a:t>
            </a:r>
            <a:r>
              <a:rPr lang="ru-RU" sz="11200" dirty="0" smtClean="0"/>
              <a:t>– </a:t>
            </a:r>
            <a:r>
              <a:rPr lang="ru-RU" sz="11200" dirty="0" err="1" smtClean="0"/>
              <a:t>софинансирование</a:t>
            </a:r>
            <a:r>
              <a:rPr lang="ru-RU" sz="11200" dirty="0" smtClean="0"/>
              <a:t> за счет собственных средств (СС) не менее 25% от общей стоимости проекта (СП)</a:t>
            </a:r>
          </a:p>
          <a:p>
            <a:pPr marL="0" indent="0" algn="just">
              <a:buNone/>
            </a:pPr>
            <a:endParaRPr lang="ru-RU" sz="8000" dirty="0" smtClean="0"/>
          </a:p>
          <a:p>
            <a:pPr marL="0" indent="0" algn="just">
              <a:buNone/>
            </a:pPr>
            <a:r>
              <a:rPr lang="ru-RU" sz="11200" dirty="0" smtClean="0"/>
              <a:t>Наличие собственных средств, необходимых для </a:t>
            </a:r>
            <a:r>
              <a:rPr lang="ru-RU" sz="11200" dirty="0" err="1" smtClean="0"/>
              <a:t>софинансирования</a:t>
            </a:r>
            <a:r>
              <a:rPr lang="ru-RU" sz="11200" dirty="0" smtClean="0"/>
              <a:t> проекта, подтверждается выпиской с расчетного счета предпринимателя на любую дату в течение периода, равного 30 календарным дням, предшествующего дате подачи документов для получения гранта</a:t>
            </a:r>
            <a:endParaRPr lang="ru-RU" sz="11200" dirty="0"/>
          </a:p>
          <a:p>
            <a:pPr marL="0" indent="0" algn="just">
              <a:buNone/>
            </a:pPr>
            <a:endParaRPr lang="ru-RU" sz="11200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82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Расчет размера </a:t>
            </a:r>
            <a:r>
              <a:rPr lang="ru-RU" dirty="0" err="1" smtClean="0">
                <a:latin typeface="+mn-lt"/>
              </a:rPr>
              <a:t>софинансирования</a:t>
            </a: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91989" y="178080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 smtClean="0"/>
              <a:t>                        </a:t>
            </a:r>
            <a:r>
              <a:rPr lang="ru-RU" sz="4000" b="1" dirty="0" smtClean="0"/>
              <a:t>СП = грант + СС</a:t>
            </a:r>
          </a:p>
          <a:p>
            <a:pPr algn="just"/>
            <a:r>
              <a:rPr lang="ru-RU" dirty="0" smtClean="0"/>
              <a:t>Если СП 300 тыс. руб., то 300 000 * 25% = 75 000 руб. (СС)</a:t>
            </a:r>
          </a:p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300 000 – 75 000 = 225 000 руб. (грант)</a:t>
            </a:r>
            <a:endParaRPr lang="ru-RU" dirty="0"/>
          </a:p>
          <a:p>
            <a:pPr algn="just"/>
            <a:r>
              <a:rPr lang="ru-RU" dirty="0" smtClean="0"/>
              <a:t>Если СП не известн</a:t>
            </a:r>
            <a:r>
              <a:rPr lang="ru-RU" dirty="0"/>
              <a:t>а</a:t>
            </a:r>
            <a:r>
              <a:rPr lang="ru-RU" dirty="0" smtClean="0"/>
              <a:t>, но планируется грант в размере 450 000 руб.</a:t>
            </a:r>
          </a:p>
          <a:p>
            <a:pPr marL="0" indent="0" algn="just">
              <a:buNone/>
            </a:pPr>
            <a:r>
              <a:rPr lang="ru-RU" dirty="0" smtClean="0"/>
              <a:t>450 000 *100 / 75 = 600 000 руб. (СП)</a:t>
            </a:r>
          </a:p>
          <a:p>
            <a:pPr marL="0" indent="0" algn="just">
              <a:buNone/>
            </a:pPr>
            <a:r>
              <a:rPr lang="ru-RU" dirty="0" smtClean="0"/>
              <a:t>600 000 – 450 000 = 150 000 руб. (СС)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6888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 </a:t>
            </a: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2718" y="170908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Срок использования гранта составляет</a:t>
            </a:r>
            <a:r>
              <a:rPr lang="ru-RU" sz="4000" b="1" dirty="0" smtClean="0"/>
              <a:t> </a:t>
            </a:r>
          </a:p>
          <a:p>
            <a:pPr marL="0" indent="0" algn="ctr">
              <a:buNone/>
            </a:pPr>
            <a:endParaRPr lang="ru-RU" sz="4000" b="1" dirty="0"/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00B0F0"/>
                </a:solidFill>
              </a:rPr>
              <a:t>6 месяцев</a:t>
            </a:r>
          </a:p>
          <a:p>
            <a:pPr marL="0" indent="0" algn="ctr">
              <a:buNone/>
            </a:pPr>
            <a:r>
              <a:rPr lang="ru-RU" sz="4000" dirty="0" smtClean="0"/>
              <a:t>со дня заключения Соглашения</a:t>
            </a:r>
          </a:p>
          <a:p>
            <a:pPr marL="0" indent="0" algn="ctr">
              <a:buNone/>
            </a:pPr>
            <a:r>
              <a:rPr lang="ru-RU" sz="4000" dirty="0" smtClean="0"/>
              <a:t> о предоставлении гранта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6891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02783" y="3271740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190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dirty="0" smtClean="0">
                <a:latin typeface="+mn-lt"/>
              </a:rPr>
              <a:t>Направления расходования гранта:</a:t>
            </a: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730624" y="1361927"/>
            <a:ext cx="10515600" cy="44830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100" dirty="0"/>
              <a:t>1) аренда нежилого помещения; </a:t>
            </a:r>
          </a:p>
          <a:p>
            <a:pPr marL="0" indent="0">
              <a:buNone/>
            </a:pPr>
            <a:r>
              <a:rPr lang="ru-RU" sz="1100" dirty="0"/>
              <a:t>2) ремонт нежилого помещения, включая приобретение строительных материалов, оборудования, необходимого для ремонта помещения; </a:t>
            </a:r>
          </a:p>
          <a:p>
            <a:pPr marL="0" indent="0">
              <a:buNone/>
            </a:pPr>
            <a:r>
              <a:rPr lang="ru-RU" sz="1100" dirty="0"/>
              <a:t>3) аренда и (или) приобретение оргтехники, оборудования (в том числе инвентаря, мебели); </a:t>
            </a:r>
          </a:p>
          <a:p>
            <a:pPr marL="0" indent="0">
              <a:buNone/>
            </a:pPr>
            <a:r>
              <a:rPr lang="ru-RU" sz="1100" dirty="0"/>
              <a:t>4) выплата по передаче прав на франшизу (паушальный платеж); </a:t>
            </a:r>
          </a:p>
          <a:p>
            <a:pPr marL="0" indent="0">
              <a:buNone/>
            </a:pPr>
            <a:r>
              <a:rPr lang="ru-RU" sz="1100" dirty="0"/>
              <a:t>5) технологическое присоединение к объектам инженерной инфраструктуры; </a:t>
            </a:r>
          </a:p>
          <a:p>
            <a:pPr marL="0" indent="0">
              <a:buNone/>
            </a:pPr>
            <a:r>
              <a:rPr lang="ru-RU" sz="1100" dirty="0"/>
              <a:t>6) оплата коммунальных услуг и услуг электроснабжения; </a:t>
            </a:r>
          </a:p>
          <a:p>
            <a:pPr marL="0" indent="0">
              <a:buNone/>
            </a:pPr>
            <a:r>
              <a:rPr lang="ru-RU" sz="1100" dirty="0"/>
              <a:t>7) оформление результатов интеллектуальной деятельности; </a:t>
            </a:r>
          </a:p>
          <a:p>
            <a:pPr marL="0" indent="0">
              <a:buNone/>
            </a:pPr>
            <a:r>
              <a:rPr lang="ru-RU" sz="1100" dirty="0"/>
              <a:t>8) приобретение основных средств (за исключением приобретения зданий, сооружений, земельных участков, автомобилей); </a:t>
            </a:r>
          </a:p>
          <a:p>
            <a:pPr marL="0" indent="0">
              <a:buNone/>
            </a:pPr>
            <a:r>
              <a:rPr lang="ru-RU" sz="1100" dirty="0"/>
              <a:t>9) переоборудование транспортных средств для перевозки маломобильных групп населения, в том числе инвалидов; </a:t>
            </a:r>
          </a:p>
          <a:p>
            <a:pPr marL="0" indent="0">
              <a:buNone/>
            </a:pPr>
            <a:r>
              <a:rPr lang="ru-RU" sz="1100" dirty="0"/>
              <a:t>10) оплата услуг связи, в том числе информационно-телекоммуникационной сети "Интернет"; </a:t>
            </a:r>
          </a:p>
          <a:p>
            <a:pPr marL="0" indent="0">
              <a:buNone/>
            </a:pPr>
            <a:r>
              <a:rPr lang="ru-RU" sz="1100" dirty="0"/>
              <a:t>11) оплата услуг по созданию, технической поддержке, наполнению, развитию и продвижению проекта в средствах массовой информации и информационно-телекоммуникационной сети "Интернет" (услуги хостинга, расходы на регистрацию доменных имен в информационно-телекоммуникационной сети "Интернет" и продление регистрации, расходы на поисковую оптимизацию, услуги/работы по модернизации сайта и аккаунтов в социальных сетях); </a:t>
            </a:r>
          </a:p>
          <a:p>
            <a:pPr marL="0" indent="0">
              <a:buNone/>
            </a:pPr>
            <a:r>
              <a:rPr lang="ru-RU" sz="1100" dirty="0"/>
              <a:t>12) приобретение программного обеспечения и неисключительных прав на программное обеспечение (расходы, связанные с получением прав по лицензионному соглашению; расходы по адаптации, настройке, внедрению и модификации программного обеспечения; расходы по сопровождению программного обеспечения); </a:t>
            </a:r>
          </a:p>
          <a:p>
            <a:pPr marL="0" indent="0">
              <a:buNone/>
            </a:pPr>
            <a:r>
              <a:rPr lang="ru-RU" sz="1100" dirty="0"/>
              <a:t>13) приобретение сырья, расходных материалов, необходимых для производства продукции и оказания услуг; </a:t>
            </a:r>
          </a:p>
          <a:p>
            <a:pPr marL="0" indent="0">
              <a:buNone/>
            </a:pPr>
            <a:r>
              <a:rPr lang="ru-RU" sz="1100" dirty="0"/>
              <a:t>14) приобретение комплектующих изделий при производстве и (или) реализации медицинской техники, протезно-ортопедических изделий, программного обеспечения, а также технических средств, которые могут быть использованы исключительно для профилактики инвалидности или реабилитации (</a:t>
            </a:r>
            <a:r>
              <a:rPr lang="ru-RU" sz="1100" dirty="0" err="1"/>
              <a:t>абилитации</a:t>
            </a:r>
            <a:r>
              <a:rPr lang="ru-RU" sz="1100" dirty="0"/>
              <a:t>) инвалидов (указанное направление расходов применимо только для получателей гранта - социальных предприятий на реализацию проекта в сфере социального предпринимательства); </a:t>
            </a:r>
          </a:p>
          <a:p>
            <a:pPr marL="0" indent="0">
              <a:buNone/>
            </a:pPr>
            <a:r>
              <a:rPr lang="ru-RU" sz="1100" dirty="0"/>
              <a:t>15) уплата первого взноса (аванса) при заключении договора лизинга и (или) лизинговых платежей; </a:t>
            </a:r>
          </a:p>
          <a:p>
            <a:pPr marL="0" indent="0">
              <a:buNone/>
            </a:pPr>
            <a:r>
              <a:rPr lang="ru-RU" sz="1100" dirty="0"/>
              <a:t>16) реализация мероприятий по профилактике новой </a:t>
            </a:r>
            <a:r>
              <a:rPr lang="ru-RU" sz="1100" dirty="0" err="1"/>
              <a:t>коронавирусной</a:t>
            </a:r>
            <a:r>
              <a:rPr lang="ru-RU" sz="1100" dirty="0"/>
              <a:t> инфекции, включая мероприятия, связанные с обеспечением выполнения санитарно-эпидемиологических требований. </a:t>
            </a:r>
          </a:p>
        </p:txBody>
      </p:sp>
    </p:spTree>
    <p:extLst>
      <p:ext uri="{BB962C8B-B14F-4D97-AF65-F5344CB8AC3E}">
        <p14:creationId xmlns:p14="http://schemas.microsoft.com/office/powerpoint/2010/main" val="4106452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190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83023" y="1541221"/>
            <a:ext cx="10515600" cy="448306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НЕЛЬЗЯ расходовать грант на:</a:t>
            </a:r>
          </a:p>
          <a:p>
            <a:pPr>
              <a:buFontTx/>
              <a:buChar char="-"/>
            </a:pPr>
            <a:r>
              <a:rPr lang="ru-RU" dirty="0" smtClean="0"/>
              <a:t>уплату </a:t>
            </a:r>
            <a:r>
              <a:rPr lang="ru-RU" dirty="0"/>
              <a:t>налогов, сборов и иных обязательных платежей в бюджеты бюджетной системы Российской Федерации и бюджеты государственных внебюджетных </a:t>
            </a:r>
            <a:r>
              <a:rPr lang="ru-RU" dirty="0" smtClean="0"/>
              <a:t>фондов</a:t>
            </a:r>
          </a:p>
          <a:p>
            <a:pPr>
              <a:buFontTx/>
              <a:buChar char="-"/>
            </a:pPr>
            <a:r>
              <a:rPr lang="ru-RU" dirty="0" smtClean="0"/>
              <a:t>уплату </a:t>
            </a:r>
            <a:r>
              <a:rPr lang="ru-RU" dirty="0"/>
              <a:t>процентов по займам, предоставленным государственными </a:t>
            </a:r>
            <a:r>
              <a:rPr lang="ru-RU" dirty="0" err="1"/>
              <a:t>микрофинансовыми</a:t>
            </a:r>
            <a:r>
              <a:rPr lang="ru-RU" dirty="0"/>
              <a:t> организациями, а также по кредитам, привлеченным в кредитных </a:t>
            </a:r>
            <a:r>
              <a:rPr lang="ru-RU" dirty="0" smtClean="0"/>
              <a:t>организациях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038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13642" y="0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39589" y="141008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>Обязательства получателя гранта:</a:t>
            </a:r>
            <a:endParaRPr lang="ru-RU" sz="3600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918882" y="1643296"/>
            <a:ext cx="10515600" cy="4351338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Вести обособленный учет </a:t>
            </a:r>
            <a:r>
              <a:rPr lang="ru-RU" sz="1800" dirty="0"/>
              <a:t>расходов на реализацию проекта за счет средств </a:t>
            </a:r>
            <a:r>
              <a:rPr lang="ru-RU" sz="1800" dirty="0" smtClean="0"/>
              <a:t>гранта (в назначении платежа  платежного поручения указывается, что оплата произведена </a:t>
            </a:r>
            <a:r>
              <a:rPr lang="ru-RU" sz="1800" b="1" dirty="0" smtClean="0"/>
              <a:t>за счет средств гранта</a:t>
            </a:r>
            <a:r>
              <a:rPr lang="ru-RU" sz="1800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Запрет на приобретение </a:t>
            </a:r>
            <a:r>
              <a:rPr lang="ru-RU" sz="1800" dirty="0"/>
              <a:t>средств иностранной валюты за счет средств </a:t>
            </a:r>
            <a:r>
              <a:rPr lang="ru-RU" sz="1800" dirty="0" smtClean="0"/>
              <a:t>гранта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Согласие </a:t>
            </a:r>
            <a:r>
              <a:rPr lang="ru-RU" sz="1800" dirty="0"/>
              <a:t>на проведение в отношении </a:t>
            </a:r>
            <a:r>
              <a:rPr lang="ru-RU" sz="1800" dirty="0" smtClean="0"/>
              <a:t>Получателя гранта Департаментом и (или) </a:t>
            </a:r>
            <a:r>
              <a:rPr lang="ru-RU" sz="1800" dirty="0"/>
              <a:t>органом государственного финансового контроля проверки соблюдения порядка и условий предоставления </a:t>
            </a:r>
            <a:r>
              <a:rPr lang="ru-RU" sz="1800" dirty="0" smtClean="0"/>
              <a:t>гранта</a:t>
            </a:r>
            <a:endParaRPr lang="ru-RU" sz="1800" dirty="0" smtClean="0">
              <a:solidFill>
                <a:srgbClr val="0070C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Получатель гранта - социальное предприятие </a:t>
            </a:r>
            <a:r>
              <a:rPr lang="ru-RU" sz="1800" b="1" dirty="0" smtClean="0">
                <a:solidFill>
                  <a:srgbClr val="FF0000"/>
                </a:solidFill>
              </a:rPr>
              <a:t>обязуется ежегодно в течение 3 (трех) лет, начиная с года, следующего за годом предоставления гранта, подтверждать статус социального предприятия 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Получатель </a:t>
            </a:r>
            <a:r>
              <a:rPr lang="ru-RU" sz="1800" dirty="0"/>
              <a:t>гранта - молодой предприниматель </a:t>
            </a:r>
            <a:r>
              <a:rPr lang="ru-RU" sz="1800" b="1" dirty="0">
                <a:solidFill>
                  <a:srgbClr val="FF0000"/>
                </a:solidFill>
              </a:rPr>
              <a:t>обязуется ежегодно в течение 3 (трех) лет, начиная с года, следующего за годом предоставления гранта, представлять в </a:t>
            </a:r>
            <a:r>
              <a:rPr lang="ru-RU" sz="1800" b="1" dirty="0" smtClean="0">
                <a:solidFill>
                  <a:srgbClr val="FF0000"/>
                </a:solidFill>
              </a:rPr>
              <a:t>Департамент </a:t>
            </a:r>
            <a:r>
              <a:rPr lang="ru-RU" sz="1800" b="1" dirty="0">
                <a:solidFill>
                  <a:srgbClr val="FF0000"/>
                </a:solidFill>
              </a:rPr>
              <a:t>информацию о финансово-экономических показателях своей деятельности </a:t>
            </a:r>
          </a:p>
          <a:p>
            <a:pPr marL="0" indent="0">
              <a:buNone/>
            </a:pPr>
            <a:r>
              <a:rPr lang="ru-RU" sz="1800" dirty="0" smtClean="0"/>
              <a:t> </a:t>
            </a:r>
            <a:r>
              <a:rPr lang="ru-RU" sz="1800" dirty="0" smtClean="0">
                <a:solidFill>
                  <a:srgbClr val="0070C0"/>
                </a:solidFill>
              </a:rPr>
              <a:t>Расходование средств гранта осуществляется путем перечисления денежных средств по платежным поручениям с расчетного счета, на который Департаментом будет </a:t>
            </a:r>
            <a:r>
              <a:rPr lang="ru-RU" sz="1800" dirty="0">
                <a:solidFill>
                  <a:srgbClr val="0070C0"/>
                </a:solidFill>
              </a:rPr>
              <a:t>перечислен </a:t>
            </a:r>
            <a:r>
              <a:rPr lang="ru-RU" sz="1800" dirty="0" smtClean="0">
                <a:solidFill>
                  <a:srgbClr val="0070C0"/>
                </a:solidFill>
              </a:rPr>
              <a:t>грант, на основании заключенных </a:t>
            </a:r>
            <a:r>
              <a:rPr lang="ru-RU" sz="1800" dirty="0">
                <a:solidFill>
                  <a:srgbClr val="0070C0"/>
                </a:solidFill>
              </a:rPr>
              <a:t>ДОГОВОРОВ с поставщиками </a:t>
            </a:r>
            <a:r>
              <a:rPr lang="ru-RU" sz="1800" dirty="0" smtClean="0">
                <a:solidFill>
                  <a:srgbClr val="0070C0"/>
                </a:solidFill>
              </a:rPr>
              <a:t>и подрядчиками.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0070C0"/>
                </a:solidFill>
              </a:rPr>
              <a:t>Пункты 2 и 3 должны присутствовать в договорах с поставщиками, где оплата будет осуществляться за счет средств гранта</a:t>
            </a:r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3304542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190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83023" y="1783268"/>
            <a:ext cx="10515600" cy="272597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400" dirty="0" smtClean="0"/>
          </a:p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Грант МОЖНО получить ПОВТОРНО</a:t>
            </a:r>
          </a:p>
          <a:p>
            <a:pPr marL="0" indent="0" algn="ctr">
              <a:buNone/>
            </a:pPr>
            <a:r>
              <a:rPr lang="ru-RU" dirty="0"/>
              <a:t>но не чаще 1 (одного) раза в 3 (три) года с момента заключения Соглашения, в случае достижения установленных </a:t>
            </a:r>
            <a:r>
              <a:rPr lang="ru-RU" dirty="0" smtClean="0"/>
              <a:t>показателей</a:t>
            </a:r>
            <a:endParaRPr lang="ru-RU" dirty="0"/>
          </a:p>
          <a:p>
            <a:pPr marL="0" indent="0">
              <a:buNone/>
            </a:pPr>
            <a:endParaRPr lang="ru-RU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154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29236" y="1861484"/>
            <a:ext cx="10515600" cy="3759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Грант предоставляется на конкурсной основе, который проводится в 2 этапа:</a:t>
            </a:r>
          </a:p>
          <a:p>
            <a:pPr marL="514350" indent="-514350">
              <a:buFont typeface="+mj-lt"/>
              <a:buAutoNum type="romanUcPeriod"/>
            </a:pPr>
            <a:r>
              <a:rPr lang="ru-RU" sz="2400" dirty="0" smtClean="0"/>
              <a:t>Первый этап: проверка представленных документов на соответствие участника </a:t>
            </a:r>
            <a:r>
              <a:rPr lang="ru-RU" sz="2400" dirty="0"/>
              <a:t>отбора и представленной им заявки </a:t>
            </a:r>
            <a:r>
              <a:rPr lang="ru-RU" sz="2400" dirty="0" smtClean="0"/>
              <a:t>требованиям Порядка </a:t>
            </a:r>
          </a:p>
          <a:p>
            <a:pPr marL="514350" indent="-514350">
              <a:buFont typeface="+mj-lt"/>
              <a:buAutoNum type="romanUcPeriod"/>
            </a:pPr>
            <a:r>
              <a:rPr lang="ru-RU" sz="2400" dirty="0" smtClean="0"/>
              <a:t>Второй этап: оценка конкурсной комиссией представленных заявителями  проектов (презентация проекта лично </a:t>
            </a:r>
            <a:r>
              <a:rPr lang="ru-RU" sz="2400" dirty="0"/>
              <a:t>или в режиме видеоконференции) и определение </a:t>
            </a:r>
            <a:r>
              <a:rPr lang="ru-RU" sz="2400" dirty="0" smtClean="0"/>
              <a:t>получателей грантов </a:t>
            </a:r>
            <a:r>
              <a:rPr lang="ru-RU" sz="2400" dirty="0"/>
              <a:t>и </a:t>
            </a:r>
            <a:r>
              <a:rPr lang="ru-RU" sz="2400" dirty="0" smtClean="0"/>
              <a:t>размеров грантов. Проект может представлять заявитель самостоятельно или его доверенное лицо по доверенности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514350" indent="-514350">
              <a:buFont typeface="+mj-lt"/>
              <a:buAutoNum type="romanUcPeriod"/>
            </a:pPr>
            <a:endParaRPr lang="ru-RU" sz="2400" dirty="0"/>
          </a:p>
          <a:p>
            <a:pPr marL="514350" indent="-514350">
              <a:buFont typeface="+mj-lt"/>
              <a:buAutoNum type="romanUcPeriod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93550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788136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642100" y="3490909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/>
            <a:r>
              <a:rPr lang="ru-RU" sz="1814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814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</a:t>
            </a:r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974142" y="1882466"/>
            <a:ext cx="987292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6000" b="1" dirty="0" smtClean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ctr"/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  <a:latin typeface="MyriadPro-SemiCn"/>
              </a:rPr>
              <a:t>Отчетность по гранту</a:t>
            </a:r>
            <a:endParaRPr lang="ru-RU" sz="6000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958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 dirty="0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982759" y="1286650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5878004" y="3210239"/>
            <a:ext cx="578507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4000" dirty="0" smtClean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Итоговые </a:t>
            </a:r>
            <a:r>
              <a:rPr lang="ru-RU" sz="4000" dirty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(по окончанию срока действия Соглашения)</a:t>
            </a: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Прямая со стрелкой 17"/>
          <p:cNvCxnSpPr/>
          <p:nvPr/>
        </p:nvCxnSpPr>
        <p:spPr>
          <a:xfrm flipH="1">
            <a:off x="3812728" y="2294331"/>
            <a:ext cx="765070" cy="968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076123" y="2253397"/>
            <a:ext cx="586797" cy="10780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13765" y="14388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13765" y="1434359"/>
            <a:ext cx="105818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Отчеты по гранту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38518" y="3134861"/>
            <a:ext cx="36823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Квартальные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11813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-7267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7792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13011" y="1098749"/>
            <a:ext cx="10049435" cy="482445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kern="0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 panose="020B0604020202020204" pitchFamily="34" charset="0"/>
              </a:rPr>
              <a:t>Отчетность сдается</a:t>
            </a:r>
          </a:p>
          <a:p>
            <a:r>
              <a:rPr lang="ru-RU" sz="3200" b="1" kern="0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 panose="020B0604020202020204" pitchFamily="34" charset="0"/>
              </a:rPr>
              <a:t>в системе «Электронный бюджет» и состоит из:</a:t>
            </a:r>
          </a:p>
          <a:p>
            <a:endParaRPr lang="ru-RU" sz="3200" b="1" kern="0" dirty="0">
              <a:latin typeface="PT Astra Serif" panose="020A0603040505020204" pitchFamily="18" charset="-52"/>
              <a:ea typeface="PT Astra Serif" panose="020A0603040505020204" pitchFamily="18" charset="-52"/>
              <a:cs typeface="Arial" panose="020B0604020202020204" pitchFamily="34" charset="0"/>
            </a:endParaRPr>
          </a:p>
          <a:p>
            <a:r>
              <a:rPr lang="ru-RU" sz="2800" b="1" kern="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Arial" panose="020B0604020202020204" pitchFamily="34" charset="0"/>
              </a:rPr>
              <a:t>- Отчета о реализации плана мероприятий по достижению результатов предоставления гранта;</a:t>
            </a:r>
          </a:p>
          <a:p>
            <a:endParaRPr lang="ru-RU" sz="2800" b="1" kern="0" dirty="0">
              <a:latin typeface="PT Astra Serif" panose="020A0603040505020204" pitchFamily="18" charset="-52"/>
              <a:ea typeface="PT Astra Serif" panose="020A0603040505020204" pitchFamily="18" charset="-52"/>
              <a:cs typeface="Arial" panose="020B0604020202020204" pitchFamily="34" charset="0"/>
            </a:endParaRPr>
          </a:p>
          <a:p>
            <a:r>
              <a:rPr lang="ru-RU" sz="2800" b="1" kern="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Arial" panose="020B0604020202020204" pitchFamily="34" charset="0"/>
              </a:rPr>
              <a:t>- Отчета о достижении значений результатов предоставления гранта;</a:t>
            </a:r>
          </a:p>
          <a:p>
            <a:endParaRPr lang="ru-RU" sz="2800" b="1" kern="0" dirty="0">
              <a:latin typeface="PT Astra Serif" panose="020A0603040505020204" pitchFamily="18" charset="-52"/>
              <a:ea typeface="PT Astra Serif" panose="020A0603040505020204" pitchFamily="18" charset="-52"/>
              <a:cs typeface="Arial" panose="020B0604020202020204" pitchFamily="34" charset="0"/>
            </a:endParaRPr>
          </a:p>
          <a:p>
            <a:r>
              <a:rPr lang="ru-RU" sz="2800" b="1" kern="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Arial" panose="020B0604020202020204" pitchFamily="34" charset="0"/>
              </a:rPr>
              <a:t>- Отчета об осуществлении расходов, источником финансового обеспечения которых является грант</a:t>
            </a:r>
          </a:p>
          <a:p>
            <a:endParaRPr lang="ru-RU" sz="2800" b="1" kern="0" dirty="0">
              <a:latin typeface="PT Astra Serif" panose="020A0603040505020204" pitchFamily="18" charset="-52"/>
              <a:ea typeface="PT Astra Serif" panose="020A0603040505020204" pitchFamily="18" charset="-52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10482" y="479765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7469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913641" y="-78984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945777" y="193320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Предприниматель принял обязательство по сохранению рабочих мест и/или созданию новых рабочих мест </a:t>
            </a:r>
          </a:p>
          <a:p>
            <a:pPr marL="0" indent="0" algn="ctr">
              <a:buNone/>
            </a:pPr>
            <a:endParaRPr lang="ru-RU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ctr">
              <a:buNone/>
            </a:pP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ctr">
              <a:buNone/>
            </a:pPr>
            <a:endParaRPr lang="ru-RU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ctr">
              <a:buNone/>
            </a:pP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вместе с итоговой отчетностью сдаются персонифицированные сведения о сотрудниках за декабрь 2024 года</a:t>
            </a:r>
          </a:p>
          <a:p>
            <a:pPr marL="0" indent="0" algn="ctr">
              <a:buNone/>
            </a:pPr>
            <a:endParaRPr lang="ru-RU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indent="0" algn="ctr">
              <a:buNone/>
            </a:pP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5585013" y="3110115"/>
            <a:ext cx="955484" cy="9150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23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53421" y="1247460"/>
            <a:ext cx="10515600" cy="493555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7"/>
              </a:rPr>
              <a:t>https</a:t>
            </a:r>
            <a:r>
              <a:rPr lang="en-US" dirty="0">
                <a:hlinkClick r:id="rId7"/>
              </a:rPr>
              <a:t>://</a:t>
            </a:r>
            <a:r>
              <a:rPr lang="en-US" dirty="0" smtClean="0">
                <a:hlinkClick r:id="rId7"/>
              </a:rPr>
              <a:t>promote.budget.gov.ru/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7" name="Рисунок 16"/>
          <p:cNvPicPr/>
          <p:nvPr/>
        </p:nvPicPr>
        <p:blipFill>
          <a:blip r:embed="rId8"/>
          <a:srcRect l="3748" t="2258" r="16805" b="17691"/>
          <a:stretch>
            <a:fillRect/>
          </a:stretch>
        </p:blipFill>
        <p:spPr bwMode="auto">
          <a:xfrm>
            <a:off x="1713018" y="1835979"/>
            <a:ext cx="7348946" cy="416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19"/>
          <p:cNvSpPr/>
          <p:nvPr/>
        </p:nvSpPr>
        <p:spPr>
          <a:xfrm rot="19607110">
            <a:off x="6167356" y="5607513"/>
            <a:ext cx="832951" cy="33033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Содержимое 23"/>
          <p:cNvPicPr>
            <a:picLocks noGrp="1"/>
          </p:cNvPicPr>
          <p:nvPr>
            <p:ph idx="1"/>
          </p:nvPr>
        </p:nvPicPr>
        <p:blipFill>
          <a:blip r:embed="rId7"/>
          <a:srcRect l="14553" t="5144" r="12707" b="2760"/>
          <a:stretch>
            <a:fillRect/>
          </a:stretch>
        </p:blipFill>
        <p:spPr bwMode="auto">
          <a:xfrm>
            <a:off x="1925690" y="1308015"/>
            <a:ext cx="7243418" cy="485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Стрелка вправо 24"/>
          <p:cNvSpPr/>
          <p:nvPr/>
        </p:nvSpPr>
        <p:spPr>
          <a:xfrm rot="19094487">
            <a:off x="6176743" y="3009648"/>
            <a:ext cx="799343" cy="36333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Содержимое 17"/>
          <p:cNvPicPr>
            <a:picLocks noGrp="1"/>
          </p:cNvPicPr>
          <p:nvPr>
            <p:ph idx="1"/>
          </p:nvPr>
        </p:nvPicPr>
        <p:blipFill>
          <a:blip r:embed="rId7"/>
          <a:srcRect t="6824" r="36851" b="3937"/>
          <a:stretch>
            <a:fillRect/>
          </a:stretch>
        </p:blipFill>
        <p:spPr bwMode="auto">
          <a:xfrm>
            <a:off x="1834856" y="1174792"/>
            <a:ext cx="6744190" cy="4402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Стрелка вправо 18"/>
          <p:cNvSpPr/>
          <p:nvPr/>
        </p:nvSpPr>
        <p:spPr>
          <a:xfrm>
            <a:off x="987066" y="2924868"/>
            <a:ext cx="875463" cy="442243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Содержимое 18"/>
          <p:cNvPicPr>
            <a:picLocks noGrp="1"/>
          </p:cNvPicPr>
          <p:nvPr>
            <p:ph idx="1"/>
          </p:nvPr>
        </p:nvPicPr>
        <p:blipFill>
          <a:blip r:embed="rId7"/>
          <a:srcRect l="18648" t="4893" r="21046" b="3262"/>
          <a:stretch>
            <a:fillRect/>
          </a:stretch>
        </p:blipFill>
        <p:spPr bwMode="auto">
          <a:xfrm>
            <a:off x="1435185" y="1035513"/>
            <a:ext cx="7200474" cy="51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одержимое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" name="Рисунок 17"/>
          <p:cNvPicPr/>
          <p:nvPr/>
        </p:nvPicPr>
        <p:blipFill>
          <a:blip r:embed="rId7"/>
          <a:srcRect l="18937" t="4518" r="19774" b="2729"/>
          <a:stretch>
            <a:fillRect/>
          </a:stretch>
        </p:blipFill>
        <p:spPr bwMode="auto">
          <a:xfrm>
            <a:off x="744842" y="1077901"/>
            <a:ext cx="8526325" cy="526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одержимое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" name="Рисунок 18"/>
          <p:cNvPicPr/>
          <p:nvPr/>
        </p:nvPicPr>
        <p:blipFill>
          <a:blip r:embed="rId7"/>
          <a:srcRect l="17670" t="4015" r="21964" b="2509"/>
          <a:stretch>
            <a:fillRect/>
          </a:stretch>
        </p:blipFill>
        <p:spPr bwMode="auto">
          <a:xfrm>
            <a:off x="853845" y="956788"/>
            <a:ext cx="8034614" cy="561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Содержимое 17"/>
          <p:cNvPicPr>
            <a:picLocks noGrp="1"/>
          </p:cNvPicPr>
          <p:nvPr>
            <p:ph idx="1"/>
          </p:nvPr>
        </p:nvPicPr>
        <p:blipFill>
          <a:blip r:embed="rId7"/>
          <a:srcRect l="22603" t="5019" r="21257" b="3262"/>
          <a:stretch>
            <a:fillRect/>
          </a:stretch>
        </p:blipFill>
        <p:spPr bwMode="auto">
          <a:xfrm>
            <a:off x="1083958" y="896233"/>
            <a:ext cx="7999486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одержимое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" name="Рисунок 18"/>
          <p:cNvPicPr/>
          <p:nvPr/>
        </p:nvPicPr>
        <p:blipFill>
          <a:blip r:embed="rId7"/>
          <a:srcRect l="15312" t="16813" r="12820" b="15056"/>
          <a:stretch>
            <a:fillRect/>
          </a:stretch>
        </p:blipFill>
        <p:spPr bwMode="auto">
          <a:xfrm>
            <a:off x="623730" y="1253514"/>
            <a:ext cx="8770028" cy="5050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Стрелка вправо 19"/>
          <p:cNvSpPr/>
          <p:nvPr/>
        </p:nvSpPr>
        <p:spPr>
          <a:xfrm rot="2450522">
            <a:off x="7230421" y="2173971"/>
            <a:ext cx="760405" cy="3211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19"/>
          <p:cNvSpPr/>
          <p:nvPr/>
        </p:nvSpPr>
        <p:spPr>
          <a:xfrm rot="2450522">
            <a:off x="7230421" y="2173971"/>
            <a:ext cx="760405" cy="32113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Содержимое 17"/>
          <p:cNvPicPr>
            <a:picLocks noGrp="1"/>
          </p:cNvPicPr>
          <p:nvPr>
            <p:ph idx="1"/>
          </p:nvPr>
        </p:nvPicPr>
        <p:blipFill>
          <a:blip r:embed="rId7"/>
          <a:srcRect l="14845" t="16813" r="12289" b="14403"/>
          <a:stretch>
            <a:fillRect/>
          </a:stretch>
        </p:blipFill>
        <p:spPr bwMode="auto">
          <a:xfrm>
            <a:off x="557118" y="968900"/>
            <a:ext cx="9636277" cy="537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Овал 21"/>
          <p:cNvSpPr/>
          <p:nvPr/>
        </p:nvSpPr>
        <p:spPr>
          <a:xfrm>
            <a:off x="3312430" y="3724211"/>
            <a:ext cx="175612" cy="193781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Содержимое 18"/>
          <p:cNvPicPr>
            <a:picLocks noGrp="1"/>
          </p:cNvPicPr>
          <p:nvPr>
            <p:ph idx="1"/>
          </p:nvPr>
        </p:nvPicPr>
        <p:blipFill>
          <a:blip r:embed="rId7"/>
          <a:srcRect l="15330" t="16688" r="13066" b="16311"/>
          <a:stretch>
            <a:fillRect/>
          </a:stretch>
        </p:blipFill>
        <p:spPr bwMode="auto">
          <a:xfrm>
            <a:off x="581340" y="914401"/>
            <a:ext cx="9431004" cy="543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Содержимое 17"/>
          <p:cNvPicPr>
            <a:picLocks noGrp="1"/>
          </p:cNvPicPr>
          <p:nvPr>
            <p:ph idx="1"/>
          </p:nvPr>
        </p:nvPicPr>
        <p:blipFill>
          <a:blip r:embed="rId7"/>
          <a:srcRect l="14899" t="17064" r="12684" b="14429"/>
          <a:stretch>
            <a:fillRect/>
          </a:stretch>
        </p:blipFill>
        <p:spPr bwMode="auto">
          <a:xfrm>
            <a:off x="617674" y="1186903"/>
            <a:ext cx="9566938" cy="499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Содержимое 18"/>
          <p:cNvPicPr>
            <a:picLocks noGrp="1"/>
          </p:cNvPicPr>
          <p:nvPr>
            <p:ph idx="1"/>
          </p:nvPr>
        </p:nvPicPr>
        <p:blipFill>
          <a:blip r:embed="rId7"/>
          <a:srcRect l="27204" t="3764" r="29590" b="4642"/>
          <a:stretch>
            <a:fillRect/>
          </a:stretch>
        </p:blipFill>
        <p:spPr bwMode="auto">
          <a:xfrm>
            <a:off x="920456" y="890176"/>
            <a:ext cx="7236475" cy="570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2762" y="4672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050" y="227496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Содержимое 17"/>
          <p:cNvPicPr>
            <a:picLocks noGrp="1"/>
          </p:cNvPicPr>
          <p:nvPr>
            <p:ph idx="1"/>
          </p:nvPr>
        </p:nvPicPr>
        <p:blipFill>
          <a:blip r:embed="rId7"/>
          <a:srcRect l="16382" t="4517" r="17408" b="13298"/>
          <a:stretch>
            <a:fillRect/>
          </a:stretch>
        </p:blipFill>
        <p:spPr bwMode="auto">
          <a:xfrm>
            <a:off x="920457" y="926512"/>
            <a:ext cx="8309738" cy="5226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Стрелка вправо 19"/>
          <p:cNvSpPr/>
          <p:nvPr/>
        </p:nvSpPr>
        <p:spPr>
          <a:xfrm rot="18834431">
            <a:off x="6927639" y="5207841"/>
            <a:ext cx="833073" cy="321130"/>
          </a:xfrm>
          <a:prstGeom prst="rightArrow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875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70918" y="6533238"/>
            <a:ext cx="71977" cy="142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52"/>
              </a:lnSpc>
            </a:pPr>
            <a:r>
              <a:rPr sz="1088" spc="9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088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868818" y="1698"/>
            <a:ext cx="6026747" cy="6853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1247607" y="3459999"/>
            <a:ext cx="3039170" cy="3395027"/>
          </a:xfrm>
          <a:custGeom>
            <a:avLst/>
            <a:gdLst/>
            <a:ahLst/>
            <a:cxnLst/>
            <a:rect l="l" t="t" r="r" b="b"/>
            <a:pathLst>
              <a:path w="3351529" h="3743959">
                <a:moveTo>
                  <a:pt x="0" y="0"/>
                </a:moveTo>
                <a:lnTo>
                  <a:pt x="0" y="1072605"/>
                </a:lnTo>
                <a:lnTo>
                  <a:pt x="22334" y="1073430"/>
                </a:lnTo>
                <a:lnTo>
                  <a:pt x="68253" y="1075971"/>
                </a:lnTo>
                <a:lnTo>
                  <a:pt x="114075" y="1079351"/>
                </a:lnTo>
                <a:lnTo>
                  <a:pt x="159788" y="1083568"/>
                </a:lnTo>
                <a:lnTo>
                  <a:pt x="205379" y="1088618"/>
                </a:lnTo>
                <a:lnTo>
                  <a:pt x="250833" y="1094499"/>
                </a:lnTo>
                <a:lnTo>
                  <a:pt x="296139" y="1101206"/>
                </a:lnTo>
                <a:lnTo>
                  <a:pt x="341282" y="1108738"/>
                </a:lnTo>
                <a:lnTo>
                  <a:pt x="386251" y="1117090"/>
                </a:lnTo>
                <a:lnTo>
                  <a:pt x="431030" y="1126261"/>
                </a:lnTo>
                <a:lnTo>
                  <a:pt x="475608" y="1136246"/>
                </a:lnTo>
                <a:lnTo>
                  <a:pt x="519971" y="1147043"/>
                </a:lnTo>
                <a:lnTo>
                  <a:pt x="564106" y="1158649"/>
                </a:lnTo>
                <a:lnTo>
                  <a:pt x="608000" y="1171061"/>
                </a:lnTo>
                <a:lnTo>
                  <a:pt x="651640" y="1184275"/>
                </a:lnTo>
                <a:lnTo>
                  <a:pt x="695011" y="1198288"/>
                </a:lnTo>
                <a:lnTo>
                  <a:pt x="738103" y="1213098"/>
                </a:lnTo>
                <a:lnTo>
                  <a:pt x="780900" y="1228701"/>
                </a:lnTo>
                <a:lnTo>
                  <a:pt x="823390" y="1245094"/>
                </a:lnTo>
                <a:lnTo>
                  <a:pt x="865560" y="1262275"/>
                </a:lnTo>
                <a:lnTo>
                  <a:pt x="907396" y="1280240"/>
                </a:lnTo>
                <a:lnTo>
                  <a:pt x="948886" y="1298985"/>
                </a:lnTo>
                <a:lnTo>
                  <a:pt x="990016" y="1318509"/>
                </a:lnTo>
                <a:lnTo>
                  <a:pt x="1030773" y="1338807"/>
                </a:lnTo>
                <a:lnTo>
                  <a:pt x="1071144" y="1359877"/>
                </a:lnTo>
                <a:lnTo>
                  <a:pt x="1111115" y="1381716"/>
                </a:lnTo>
                <a:lnTo>
                  <a:pt x="1150674" y="1404320"/>
                </a:lnTo>
                <a:lnTo>
                  <a:pt x="1189808" y="1427687"/>
                </a:lnTo>
                <a:lnTo>
                  <a:pt x="1228502" y="1451813"/>
                </a:lnTo>
                <a:lnTo>
                  <a:pt x="1266745" y="1476696"/>
                </a:lnTo>
                <a:lnTo>
                  <a:pt x="1304522" y="1502332"/>
                </a:lnTo>
                <a:lnTo>
                  <a:pt x="1341821" y="1528718"/>
                </a:lnTo>
                <a:lnTo>
                  <a:pt x="1378628" y="1555851"/>
                </a:lnTo>
                <a:lnTo>
                  <a:pt x="1414931" y="1583729"/>
                </a:lnTo>
                <a:lnTo>
                  <a:pt x="1450716" y="1612347"/>
                </a:lnTo>
                <a:lnTo>
                  <a:pt x="1485969" y="1641703"/>
                </a:lnTo>
                <a:lnTo>
                  <a:pt x="1520679" y="1671794"/>
                </a:lnTo>
                <a:lnTo>
                  <a:pt x="1554831" y="1702617"/>
                </a:lnTo>
                <a:lnTo>
                  <a:pt x="1588412" y="1734169"/>
                </a:lnTo>
                <a:lnTo>
                  <a:pt x="1621409" y="1766446"/>
                </a:lnTo>
                <a:lnTo>
                  <a:pt x="1653810" y="1799445"/>
                </a:lnTo>
                <a:lnTo>
                  <a:pt x="1685600" y="1833164"/>
                </a:lnTo>
                <a:lnTo>
                  <a:pt x="1716767" y="1867600"/>
                </a:lnTo>
                <a:lnTo>
                  <a:pt x="1747298" y="1902748"/>
                </a:lnTo>
                <a:lnTo>
                  <a:pt x="1777179" y="1938607"/>
                </a:lnTo>
                <a:lnTo>
                  <a:pt x="1806397" y="1975173"/>
                </a:lnTo>
                <a:lnTo>
                  <a:pt x="1834939" y="2012443"/>
                </a:lnTo>
                <a:lnTo>
                  <a:pt x="1862792" y="2050414"/>
                </a:lnTo>
                <a:lnTo>
                  <a:pt x="1889942" y="2089083"/>
                </a:lnTo>
                <a:lnTo>
                  <a:pt x="1916377" y="2128447"/>
                </a:lnTo>
                <a:lnTo>
                  <a:pt x="1942083" y="2168502"/>
                </a:lnTo>
                <a:lnTo>
                  <a:pt x="1967238" y="2209571"/>
                </a:lnTo>
                <a:lnTo>
                  <a:pt x="1991389" y="2250941"/>
                </a:lnTo>
                <a:lnTo>
                  <a:pt x="2014540" y="2292598"/>
                </a:lnTo>
                <a:lnTo>
                  <a:pt x="2036695" y="2334530"/>
                </a:lnTo>
                <a:lnTo>
                  <a:pt x="2057857" y="2376724"/>
                </a:lnTo>
                <a:lnTo>
                  <a:pt x="2078029" y="2419166"/>
                </a:lnTo>
                <a:lnTo>
                  <a:pt x="2097216" y="2461843"/>
                </a:lnTo>
                <a:lnTo>
                  <a:pt x="2115419" y="2504742"/>
                </a:lnTo>
                <a:lnTo>
                  <a:pt x="2132644" y="2547851"/>
                </a:lnTo>
                <a:lnTo>
                  <a:pt x="2148893" y="2591156"/>
                </a:lnTo>
                <a:lnTo>
                  <a:pt x="2164170" y="2634643"/>
                </a:lnTo>
                <a:lnTo>
                  <a:pt x="2178479" y="2678301"/>
                </a:lnTo>
                <a:lnTo>
                  <a:pt x="2191822" y="2722115"/>
                </a:lnTo>
                <a:lnTo>
                  <a:pt x="2204203" y="2766073"/>
                </a:lnTo>
                <a:lnTo>
                  <a:pt x="2215627" y="2810162"/>
                </a:lnTo>
                <a:lnTo>
                  <a:pt x="2226095" y="2854368"/>
                </a:lnTo>
                <a:lnTo>
                  <a:pt x="2235612" y="2898678"/>
                </a:lnTo>
                <a:lnTo>
                  <a:pt x="2244181" y="2943080"/>
                </a:lnTo>
                <a:lnTo>
                  <a:pt x="2251806" y="2987560"/>
                </a:lnTo>
                <a:lnTo>
                  <a:pt x="2258490" y="3032105"/>
                </a:lnTo>
                <a:lnTo>
                  <a:pt x="2264236" y="3076702"/>
                </a:lnTo>
                <a:lnTo>
                  <a:pt x="2269048" y="3121338"/>
                </a:lnTo>
                <a:lnTo>
                  <a:pt x="2272930" y="3166000"/>
                </a:lnTo>
                <a:lnTo>
                  <a:pt x="2275885" y="3210674"/>
                </a:lnTo>
                <a:lnTo>
                  <a:pt x="2277916" y="3255348"/>
                </a:lnTo>
                <a:lnTo>
                  <a:pt x="2279027" y="3300009"/>
                </a:lnTo>
                <a:lnTo>
                  <a:pt x="2279222" y="3344643"/>
                </a:lnTo>
                <a:lnTo>
                  <a:pt x="2278503" y="3389238"/>
                </a:lnTo>
                <a:lnTo>
                  <a:pt x="2276874" y="3433780"/>
                </a:lnTo>
                <a:lnTo>
                  <a:pt x="2274339" y="3478256"/>
                </a:lnTo>
                <a:lnTo>
                  <a:pt x="2270902" y="3522653"/>
                </a:lnTo>
                <a:lnTo>
                  <a:pt x="2266565" y="3566958"/>
                </a:lnTo>
                <a:lnTo>
                  <a:pt x="2261332" y="3611158"/>
                </a:lnTo>
                <a:lnTo>
                  <a:pt x="2255207" y="3655240"/>
                </a:lnTo>
                <a:lnTo>
                  <a:pt x="2248193" y="3699190"/>
                </a:lnTo>
                <a:lnTo>
                  <a:pt x="2240206" y="3743428"/>
                </a:lnTo>
                <a:lnTo>
                  <a:pt x="3325232" y="3743428"/>
                </a:lnTo>
                <a:lnTo>
                  <a:pt x="3333019" y="3677162"/>
                </a:lnTo>
                <a:lnTo>
                  <a:pt x="3337408" y="3632935"/>
                </a:lnTo>
                <a:lnTo>
                  <a:pt x="3341196" y="3588658"/>
                </a:lnTo>
                <a:lnTo>
                  <a:pt x="3344383" y="3544336"/>
                </a:lnTo>
                <a:lnTo>
                  <a:pt x="3346969" y="3499977"/>
                </a:lnTo>
                <a:lnTo>
                  <a:pt x="3348952" y="3455587"/>
                </a:lnTo>
                <a:lnTo>
                  <a:pt x="3350331" y="3411171"/>
                </a:lnTo>
                <a:lnTo>
                  <a:pt x="3351108" y="3366737"/>
                </a:lnTo>
                <a:lnTo>
                  <a:pt x="3351279" y="3322289"/>
                </a:lnTo>
                <a:lnTo>
                  <a:pt x="3350846" y="3277836"/>
                </a:lnTo>
                <a:lnTo>
                  <a:pt x="3349807" y="3233381"/>
                </a:lnTo>
                <a:lnTo>
                  <a:pt x="3348162" y="3188933"/>
                </a:lnTo>
                <a:lnTo>
                  <a:pt x="3345910" y="3144497"/>
                </a:lnTo>
                <a:lnTo>
                  <a:pt x="3343049" y="3100080"/>
                </a:lnTo>
                <a:lnTo>
                  <a:pt x="3339581" y="3055687"/>
                </a:lnTo>
                <a:lnTo>
                  <a:pt x="3335504" y="3011325"/>
                </a:lnTo>
                <a:lnTo>
                  <a:pt x="3330817" y="2967000"/>
                </a:lnTo>
                <a:lnTo>
                  <a:pt x="3325519" y="2922718"/>
                </a:lnTo>
                <a:lnTo>
                  <a:pt x="3319611" y="2878486"/>
                </a:lnTo>
                <a:lnTo>
                  <a:pt x="3313091" y="2834309"/>
                </a:lnTo>
                <a:lnTo>
                  <a:pt x="3305958" y="2790195"/>
                </a:lnTo>
                <a:lnTo>
                  <a:pt x="3298213" y="2746149"/>
                </a:lnTo>
                <a:lnTo>
                  <a:pt x="3289854" y="2702177"/>
                </a:lnTo>
                <a:lnTo>
                  <a:pt x="3280881" y="2658286"/>
                </a:lnTo>
                <a:lnTo>
                  <a:pt x="3271292" y="2614482"/>
                </a:lnTo>
                <a:lnTo>
                  <a:pt x="3261089" y="2570771"/>
                </a:lnTo>
                <a:lnTo>
                  <a:pt x="3250268" y="2527160"/>
                </a:lnTo>
                <a:lnTo>
                  <a:pt x="3238831" y="2483654"/>
                </a:lnTo>
                <a:lnTo>
                  <a:pt x="3226777" y="2440260"/>
                </a:lnTo>
                <a:lnTo>
                  <a:pt x="3214104" y="2396984"/>
                </a:lnTo>
                <a:lnTo>
                  <a:pt x="3200812" y="2353832"/>
                </a:lnTo>
                <a:lnTo>
                  <a:pt x="3186900" y="2310811"/>
                </a:lnTo>
                <a:lnTo>
                  <a:pt x="3172368" y="2267926"/>
                </a:lnTo>
                <a:lnTo>
                  <a:pt x="3157216" y="2225185"/>
                </a:lnTo>
                <a:lnTo>
                  <a:pt x="3141442" y="2182593"/>
                </a:lnTo>
                <a:lnTo>
                  <a:pt x="3125045" y="2140156"/>
                </a:lnTo>
                <a:lnTo>
                  <a:pt x="3108026" y="2097881"/>
                </a:lnTo>
                <a:lnTo>
                  <a:pt x="3090383" y="2055774"/>
                </a:lnTo>
                <a:lnTo>
                  <a:pt x="3072116" y="2013840"/>
                </a:lnTo>
                <a:lnTo>
                  <a:pt x="3053224" y="1972088"/>
                </a:lnTo>
                <a:lnTo>
                  <a:pt x="3033706" y="1930521"/>
                </a:lnTo>
                <a:lnTo>
                  <a:pt x="3013563" y="1889148"/>
                </a:lnTo>
                <a:lnTo>
                  <a:pt x="2992792" y="1847974"/>
                </a:lnTo>
                <a:lnTo>
                  <a:pt x="2971394" y="1807005"/>
                </a:lnTo>
                <a:lnTo>
                  <a:pt x="2949368" y="1766247"/>
                </a:lnTo>
                <a:lnTo>
                  <a:pt x="2926712" y="1725707"/>
                </a:lnTo>
                <a:lnTo>
                  <a:pt x="2903428" y="1685391"/>
                </a:lnTo>
                <a:lnTo>
                  <a:pt x="2879513" y="1645306"/>
                </a:lnTo>
                <a:lnTo>
                  <a:pt x="2854967" y="1605456"/>
                </a:lnTo>
                <a:lnTo>
                  <a:pt x="2829790" y="1565850"/>
                </a:lnTo>
                <a:lnTo>
                  <a:pt x="2803981" y="1526492"/>
                </a:lnTo>
                <a:lnTo>
                  <a:pt x="2777539" y="1487389"/>
                </a:lnTo>
                <a:lnTo>
                  <a:pt x="2750464" y="1448548"/>
                </a:lnTo>
                <a:lnTo>
                  <a:pt x="2722754" y="1409974"/>
                </a:lnTo>
                <a:lnTo>
                  <a:pt x="2694409" y="1371674"/>
                </a:lnTo>
                <a:lnTo>
                  <a:pt x="2665430" y="1333654"/>
                </a:lnTo>
                <a:lnTo>
                  <a:pt x="2635814" y="1295920"/>
                </a:lnTo>
                <a:lnTo>
                  <a:pt x="2605561" y="1258479"/>
                </a:lnTo>
                <a:lnTo>
                  <a:pt x="2574671" y="1221336"/>
                </a:lnTo>
                <a:lnTo>
                  <a:pt x="2543516" y="1184928"/>
                </a:lnTo>
                <a:lnTo>
                  <a:pt x="2511940" y="1149058"/>
                </a:lnTo>
                <a:lnTo>
                  <a:pt x="2479950" y="1113725"/>
                </a:lnTo>
                <a:lnTo>
                  <a:pt x="2447552" y="1078932"/>
                </a:lnTo>
                <a:lnTo>
                  <a:pt x="2414752" y="1044678"/>
                </a:lnTo>
                <a:lnTo>
                  <a:pt x="2381557" y="1010965"/>
                </a:lnTo>
                <a:lnTo>
                  <a:pt x="2347972" y="977792"/>
                </a:lnTo>
                <a:lnTo>
                  <a:pt x="2314004" y="945160"/>
                </a:lnTo>
                <a:lnTo>
                  <a:pt x="2279659" y="913070"/>
                </a:lnTo>
                <a:lnTo>
                  <a:pt x="2244944" y="881523"/>
                </a:lnTo>
                <a:lnTo>
                  <a:pt x="2209864" y="850519"/>
                </a:lnTo>
                <a:lnTo>
                  <a:pt x="2174427" y="820058"/>
                </a:lnTo>
                <a:lnTo>
                  <a:pt x="2138637" y="790142"/>
                </a:lnTo>
                <a:lnTo>
                  <a:pt x="2102502" y="760770"/>
                </a:lnTo>
                <a:lnTo>
                  <a:pt x="2066028" y="731944"/>
                </a:lnTo>
                <a:lnTo>
                  <a:pt x="2029221" y="703664"/>
                </a:lnTo>
                <a:lnTo>
                  <a:pt x="1992087" y="675930"/>
                </a:lnTo>
                <a:lnTo>
                  <a:pt x="1954632" y="648744"/>
                </a:lnTo>
                <a:lnTo>
                  <a:pt x="1916864" y="622105"/>
                </a:lnTo>
                <a:lnTo>
                  <a:pt x="1878787" y="596014"/>
                </a:lnTo>
                <a:lnTo>
                  <a:pt x="1840409" y="570473"/>
                </a:lnTo>
                <a:lnTo>
                  <a:pt x="1801735" y="545481"/>
                </a:lnTo>
                <a:lnTo>
                  <a:pt x="1762772" y="521039"/>
                </a:lnTo>
                <a:lnTo>
                  <a:pt x="1723526" y="497148"/>
                </a:lnTo>
                <a:lnTo>
                  <a:pt x="1684004" y="473808"/>
                </a:lnTo>
                <a:lnTo>
                  <a:pt x="1644211" y="451020"/>
                </a:lnTo>
                <a:lnTo>
                  <a:pt x="1604154" y="428784"/>
                </a:lnTo>
                <a:lnTo>
                  <a:pt x="1563839" y="407102"/>
                </a:lnTo>
                <a:lnTo>
                  <a:pt x="1523272" y="385973"/>
                </a:lnTo>
                <a:lnTo>
                  <a:pt x="1482461" y="365398"/>
                </a:lnTo>
                <a:lnTo>
                  <a:pt x="1441410" y="345378"/>
                </a:lnTo>
                <a:lnTo>
                  <a:pt x="1400126" y="325913"/>
                </a:lnTo>
                <a:lnTo>
                  <a:pt x="1358616" y="307005"/>
                </a:lnTo>
                <a:lnTo>
                  <a:pt x="1316885" y="288652"/>
                </a:lnTo>
                <a:lnTo>
                  <a:pt x="1274940" y="270858"/>
                </a:lnTo>
                <a:lnTo>
                  <a:pt x="1232788" y="253620"/>
                </a:lnTo>
                <a:lnTo>
                  <a:pt x="1190434" y="236941"/>
                </a:lnTo>
                <a:lnTo>
                  <a:pt x="1147885" y="220822"/>
                </a:lnTo>
                <a:lnTo>
                  <a:pt x="1105147" y="205261"/>
                </a:lnTo>
                <a:lnTo>
                  <a:pt x="1062226" y="190261"/>
                </a:lnTo>
                <a:lnTo>
                  <a:pt x="1019129" y="175821"/>
                </a:lnTo>
                <a:lnTo>
                  <a:pt x="975861" y="161943"/>
                </a:lnTo>
                <a:lnTo>
                  <a:pt x="932430" y="148626"/>
                </a:lnTo>
                <a:lnTo>
                  <a:pt x="888840" y="135872"/>
                </a:lnTo>
                <a:lnTo>
                  <a:pt x="845100" y="123681"/>
                </a:lnTo>
                <a:lnTo>
                  <a:pt x="801214" y="112053"/>
                </a:lnTo>
                <a:lnTo>
                  <a:pt x="757189" y="100990"/>
                </a:lnTo>
                <a:lnTo>
                  <a:pt x="713032" y="90491"/>
                </a:lnTo>
                <a:lnTo>
                  <a:pt x="668748" y="80558"/>
                </a:lnTo>
                <a:lnTo>
                  <a:pt x="624345" y="71191"/>
                </a:lnTo>
                <a:lnTo>
                  <a:pt x="579827" y="62390"/>
                </a:lnTo>
                <a:lnTo>
                  <a:pt x="535202" y="54156"/>
                </a:lnTo>
                <a:lnTo>
                  <a:pt x="490475" y="46491"/>
                </a:lnTo>
                <a:lnTo>
                  <a:pt x="445653" y="39393"/>
                </a:lnTo>
                <a:lnTo>
                  <a:pt x="400743" y="32865"/>
                </a:lnTo>
                <a:lnTo>
                  <a:pt x="355750" y="26905"/>
                </a:lnTo>
                <a:lnTo>
                  <a:pt x="310681" y="21516"/>
                </a:lnTo>
                <a:lnTo>
                  <a:pt x="265541" y="16698"/>
                </a:lnTo>
                <a:lnTo>
                  <a:pt x="220338" y="12451"/>
                </a:lnTo>
                <a:lnTo>
                  <a:pt x="175078" y="8776"/>
                </a:lnTo>
                <a:lnTo>
                  <a:pt x="129766" y="5673"/>
                </a:lnTo>
                <a:lnTo>
                  <a:pt x="84409" y="3143"/>
                </a:lnTo>
                <a:lnTo>
                  <a:pt x="39013" y="1186"/>
                </a:lnTo>
                <a:lnTo>
                  <a:pt x="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9915290" y="4780216"/>
            <a:ext cx="1028181" cy="11967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10327116" y="6423370"/>
            <a:ext cx="513054" cy="345491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 txBox="1"/>
          <p:nvPr/>
        </p:nvSpPr>
        <p:spPr>
          <a:xfrm>
            <a:off x="1610951" y="4417708"/>
            <a:ext cx="6271240" cy="146107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32"/>
              </a:spcBef>
            </a:pPr>
            <a:endParaRPr lang="ru-RU" sz="2131" dirty="0">
              <a:latin typeface="Arial"/>
              <a:cs typeface="Arial"/>
            </a:endParaRPr>
          </a:p>
          <a:p>
            <a:pPr>
              <a:spcBef>
                <a:spcPts val="14"/>
              </a:spcBef>
            </a:pPr>
            <a:endParaRPr sz="2040" dirty="0">
              <a:latin typeface="Arial"/>
              <a:cs typeface="Arial"/>
            </a:endParaRPr>
          </a:p>
          <a:p>
            <a:pPr marL="11516" marR="4495987">
              <a:lnSpc>
                <a:spcPct val="107100"/>
              </a:lnSpc>
            </a:pPr>
            <a: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  <a:t/>
            </a:r>
            <a:br>
              <a:rPr lang="ru-RU" sz="1451" b="1" spc="-5" dirty="0">
                <a:solidFill>
                  <a:srgbClr val="EC5238"/>
                </a:solidFill>
                <a:latin typeface="Arial"/>
                <a:cs typeface="Arial"/>
              </a:rPr>
            </a:br>
            <a:endParaRPr sz="1451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9392907" y="233552"/>
            <a:ext cx="1391754" cy="476778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0" y="525779"/>
                </a:moveTo>
                <a:lnTo>
                  <a:pt x="1534668" y="525779"/>
                </a:lnTo>
                <a:lnTo>
                  <a:pt x="1534668" y="0"/>
                </a:lnTo>
                <a:lnTo>
                  <a:pt x="0" y="0"/>
                </a:lnTo>
                <a:lnTo>
                  <a:pt x="0" y="525779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21" name="Title 9">
            <a:extLst>
              <a:ext uri="{FF2B5EF4-FFF2-40B4-BE49-F238E27FC236}">
                <a16:creationId xmlns:a16="http://schemas.microsoft.com/office/drawing/2014/main" xmlns="" id="{CE16DE3F-B598-42DA-A39B-748F9F82DC98}"/>
              </a:ext>
            </a:extLst>
          </p:cNvPr>
          <p:cNvSpPr txBox="1">
            <a:spLocks/>
          </p:cNvSpPr>
          <p:nvPr/>
        </p:nvSpPr>
        <p:spPr>
          <a:xfrm>
            <a:off x="1099300" y="2706537"/>
            <a:ext cx="8077717" cy="146986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ru-RU" sz="3627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ru-RU" sz="1814" b="1" kern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5D6F2C1-565D-4910-8C14-2F567966404E}"/>
              </a:ext>
            </a:extLst>
          </p:cNvPr>
          <p:cNvSpPr txBox="1"/>
          <p:nvPr/>
        </p:nvSpPr>
        <p:spPr>
          <a:xfrm>
            <a:off x="2228411" y="443906"/>
            <a:ext cx="4058976" cy="1096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  <a:latin typeface="MyriadPro-SemiCn"/>
            </a:endParaRPr>
          </a:p>
          <a:p>
            <a:pPr algn="l"/>
            <a:endParaRPr lang="ru-RU" sz="1632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Поддержка по национальному проекту «Малое и среднее предпринимательство» |  Карьера и бизнес | Деньги | Аргументы и Факты">
            <a:extLst>
              <a:ext uri="{FF2B5EF4-FFF2-40B4-BE49-F238E27FC236}">
                <a16:creationId xmlns:a16="http://schemas.microsoft.com/office/drawing/2014/main" xmlns="" id="{00A59270-F22E-9C5C-6F01-7E78ABAF8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320" y="233552"/>
            <a:ext cx="1986574" cy="14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алый и средний бизнес Томской области / Портал внешнеэкономической  информации Томской области">
            <a:extLst>
              <a:ext uri="{FF2B5EF4-FFF2-40B4-BE49-F238E27FC236}">
                <a16:creationId xmlns:a16="http://schemas.microsoft.com/office/drawing/2014/main" xmlns="" id="{966D59D4-0E6B-4BB0-E73F-93914AFC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90" y="26417"/>
            <a:ext cx="1621708" cy="121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20034" y="116868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Спасибо за внимание</a:t>
            </a:r>
            <a:endParaRPr lang="ru-RU" b="1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783699" y="2322378"/>
            <a:ext cx="10515600" cy="34819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Minion Pro SmBd" pitchFamily="18" charset="0"/>
                <a:ea typeface="PT Astra Serif" panose="020A0603040505020204" pitchFamily="18" charset="-52"/>
              </a:rPr>
              <a:t>Наши контакты:</a:t>
            </a:r>
          </a:p>
          <a:p>
            <a:pPr marL="0" indent="0">
              <a:buNone/>
            </a:pPr>
            <a:r>
              <a:rPr lang="ru-RU" dirty="0" smtClean="0">
                <a:latin typeface="Minion Pro SmBd" pitchFamily="18" charset="0"/>
                <a:ea typeface="PT Astra Serif" panose="020A0603040505020204" pitchFamily="18" charset="-52"/>
              </a:rPr>
              <a:t>тел. 907-055 Лунева Марина Андреевна, председатель комитета, </a:t>
            </a:r>
            <a:r>
              <a:rPr lang="en-US" dirty="0" smtClean="0">
                <a:latin typeface="Minion Pro SmBd" pitchFamily="18" charset="0"/>
                <a:ea typeface="PT Astra Serif" panose="020A0603040505020204" pitchFamily="18" charset="-52"/>
              </a:rPr>
              <a:t>lunevama@tomsk.gov.ru</a:t>
            </a:r>
            <a:endParaRPr lang="ru-RU" dirty="0" smtClean="0">
              <a:latin typeface="Minion Pro SmBd" pitchFamily="18" charset="0"/>
              <a:ea typeface="PT Astra Serif" panose="020A0603040505020204" pitchFamily="18" charset="-52"/>
            </a:endParaRPr>
          </a:p>
          <a:p>
            <a:pPr marL="0" indent="0">
              <a:buNone/>
            </a:pPr>
            <a:endParaRPr lang="en-US" dirty="0" smtClean="0">
              <a:latin typeface="Minion Pro SmBd" pitchFamily="18" charset="0"/>
              <a:ea typeface="PT Astra Serif" panose="020A0603040505020204" pitchFamily="18" charset="-52"/>
            </a:endParaRPr>
          </a:p>
          <a:p>
            <a:pPr marL="0" indent="0">
              <a:buNone/>
            </a:pPr>
            <a:r>
              <a:rPr lang="ru-RU" smtClean="0">
                <a:latin typeface="Minion Pro SmBd" pitchFamily="18" charset="0"/>
                <a:ea typeface="PT Astra Serif" panose="020A0603040505020204" pitchFamily="18" charset="-52"/>
              </a:rPr>
              <a:t>тел. 90</a:t>
            </a:r>
            <a:r>
              <a:rPr lang="en-US" dirty="0" smtClean="0">
                <a:latin typeface="Minion Pro SmBd" pitchFamily="18" charset="0"/>
                <a:ea typeface="PT Astra Serif" panose="020A0603040505020204" pitchFamily="18" charset="-52"/>
              </a:rPr>
              <a:t>7</a:t>
            </a:r>
            <a:r>
              <a:rPr lang="ru-RU" dirty="0" smtClean="0">
                <a:latin typeface="Minion Pro SmBd" pitchFamily="18" charset="0"/>
                <a:ea typeface="PT Astra Serif" panose="020A0603040505020204" pitchFamily="18" charset="-52"/>
              </a:rPr>
              <a:t>-</a:t>
            </a:r>
            <a:r>
              <a:rPr lang="en-US" dirty="0" smtClean="0">
                <a:latin typeface="Minion Pro SmBd" pitchFamily="18" charset="0"/>
                <a:ea typeface="PT Astra Serif" panose="020A0603040505020204" pitchFamily="18" charset="-52"/>
              </a:rPr>
              <a:t>066</a:t>
            </a:r>
            <a:r>
              <a:rPr lang="ru-RU" dirty="0" smtClean="0">
                <a:latin typeface="Minion Pro SmBd" pitchFamily="18" charset="0"/>
                <a:ea typeface="PT Astra Serif" panose="020A0603040505020204" pitchFamily="18" charset="-52"/>
              </a:rPr>
              <a:t> Лих Елена Викторовна, </a:t>
            </a:r>
            <a:r>
              <a:rPr lang="en-US" dirty="0" smtClean="0">
                <a:latin typeface="Minion Pro SmBd" pitchFamily="18" charset="0"/>
                <a:ea typeface="PT Astra Serif" panose="020A0603040505020204" pitchFamily="18" charset="-52"/>
              </a:rPr>
              <a:t> </a:t>
            </a:r>
            <a:r>
              <a:rPr lang="ru-RU" dirty="0" smtClean="0">
                <a:latin typeface="Minion Pro SmBd" pitchFamily="18" charset="0"/>
                <a:ea typeface="PT Astra Serif" panose="020A0603040505020204" pitchFamily="18" charset="-52"/>
              </a:rPr>
              <a:t>заместитель председателя комитета,</a:t>
            </a:r>
            <a:r>
              <a:rPr lang="en-US" dirty="0" smtClean="0">
                <a:latin typeface="Minion Pro SmBd" pitchFamily="18" charset="0"/>
                <a:ea typeface="PT Astra Serif" panose="020A0603040505020204" pitchFamily="18" charset="-52"/>
              </a:rPr>
              <a:t> lihev@tomsk.gov.ru</a:t>
            </a:r>
          </a:p>
          <a:p>
            <a:pPr marL="0" indent="0">
              <a:buNone/>
            </a:pP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7355765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1809</TotalTime>
  <Words>1477</Words>
  <Application>Microsoft Office PowerPoint</Application>
  <PresentationFormat>Произвольный</PresentationFormat>
  <Paragraphs>395</Paragraphs>
  <Slides>33</Slides>
  <Notes>33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 Нормативные документы</vt:lpstr>
      <vt:lpstr>Презентация PowerPoint</vt:lpstr>
      <vt:lpstr>Социальное предприятие</vt:lpstr>
      <vt:lpstr>Молодой предприниматель</vt:lpstr>
      <vt:lpstr>Молодой предприниматель</vt:lpstr>
      <vt:lpstr>Презентация PowerPoint</vt:lpstr>
      <vt:lpstr> Размер гранта</vt:lpstr>
      <vt:lpstr> Расчет размера софинансирования</vt:lpstr>
      <vt:lpstr>  </vt:lpstr>
      <vt:lpstr> Направления расходования гранта:</vt:lpstr>
      <vt:lpstr> </vt:lpstr>
      <vt:lpstr> Обязательства получателя гранта: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Пугачева О.В.</dc:creator>
  <cp:lastModifiedBy>Танзиля Маратовна Камалдинова</cp:lastModifiedBy>
  <cp:revision>68</cp:revision>
  <dcterms:created xsi:type="dcterms:W3CDTF">2023-04-24T04:29:00Z</dcterms:created>
  <dcterms:modified xsi:type="dcterms:W3CDTF">2024-11-26T10:15:58Z</dcterms:modified>
</cp:coreProperties>
</file>